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60" r:id="rId4"/>
    <p:sldId id="261" r:id="rId5"/>
    <p:sldId id="351" r:id="rId6"/>
    <p:sldId id="258" r:id="rId7"/>
    <p:sldId id="262" r:id="rId8"/>
    <p:sldId id="263" r:id="rId9"/>
    <p:sldId id="265" r:id="rId10"/>
    <p:sldId id="366" r:id="rId11"/>
    <p:sldId id="365" r:id="rId12"/>
    <p:sldId id="266" r:id="rId13"/>
    <p:sldId id="267" r:id="rId14"/>
    <p:sldId id="367" r:id="rId15"/>
    <p:sldId id="368" r:id="rId16"/>
    <p:sldId id="269" r:id="rId17"/>
    <p:sldId id="270" r:id="rId18"/>
    <p:sldId id="350" r:id="rId19"/>
    <p:sldId id="352" r:id="rId20"/>
    <p:sldId id="320" r:id="rId21"/>
    <p:sldId id="369" r:id="rId22"/>
    <p:sldId id="370" r:id="rId23"/>
    <p:sldId id="321" r:id="rId24"/>
    <p:sldId id="322" r:id="rId25"/>
    <p:sldId id="327" r:id="rId26"/>
    <p:sldId id="328" r:id="rId27"/>
    <p:sldId id="335" r:id="rId28"/>
    <p:sldId id="336" r:id="rId29"/>
    <p:sldId id="371" r:id="rId30"/>
    <p:sldId id="324" r:id="rId31"/>
    <p:sldId id="372" r:id="rId32"/>
    <p:sldId id="331" r:id="rId33"/>
    <p:sldId id="332" r:id="rId34"/>
    <p:sldId id="333" r:id="rId35"/>
    <p:sldId id="334" r:id="rId36"/>
    <p:sldId id="374" r:id="rId37"/>
    <p:sldId id="373" r:id="rId38"/>
    <p:sldId id="375" r:id="rId39"/>
    <p:sldId id="376" r:id="rId40"/>
    <p:sldId id="377" r:id="rId41"/>
    <p:sldId id="392" r:id="rId42"/>
    <p:sldId id="378" r:id="rId43"/>
    <p:sldId id="379" r:id="rId44"/>
    <p:sldId id="382" r:id="rId45"/>
    <p:sldId id="383" r:id="rId46"/>
    <p:sldId id="384" r:id="rId47"/>
    <p:sldId id="386" r:id="rId48"/>
    <p:sldId id="273" r:id="rId49"/>
    <p:sldId id="337" r:id="rId50"/>
    <p:sldId id="349" r:id="rId51"/>
    <p:sldId id="338" r:id="rId52"/>
    <p:sldId id="339" r:id="rId53"/>
    <p:sldId id="340" r:id="rId54"/>
    <p:sldId id="341" r:id="rId55"/>
    <p:sldId id="355" r:id="rId56"/>
    <p:sldId id="342" r:id="rId57"/>
    <p:sldId id="357" r:id="rId58"/>
    <p:sldId id="343" r:id="rId59"/>
    <p:sldId id="358" r:id="rId60"/>
    <p:sldId id="345" r:id="rId61"/>
    <p:sldId id="359" r:id="rId62"/>
    <p:sldId id="346" r:id="rId63"/>
    <p:sldId id="361" r:id="rId64"/>
    <p:sldId id="347" r:id="rId65"/>
    <p:sldId id="348" r:id="rId66"/>
    <p:sldId id="364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36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106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68"/>
    </p:cViewPr>
  </p:sorterViewPr>
  <p:notesViewPr>
    <p:cSldViewPr>
      <p:cViewPr varScale="1">
        <p:scale>
          <a:sx n="57" d="100"/>
          <a:sy n="57" d="100"/>
        </p:scale>
        <p:origin x="-123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F09FF0C0-9484-4CFF-A40D-301CAF6A1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09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99524DA-CD21-4C91-A90A-E43E3129BC37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DF2A-BF44-42FC-BCA4-5F19566A7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99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B601-58F2-4026-8FF8-FF3C55D80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0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6A171-2309-4D59-A2C7-7D0B0D69D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61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D3A4-9E8A-47C2-85A5-534D87264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81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7F88F-58C0-4FE7-998B-EA530A75F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11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5E05-3475-4CB9-BD73-30ABB0E6B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21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F03E-9F71-412A-BDD8-D141868C6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4FDB-1C5C-41C4-A346-5160C7612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2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5429E-954B-4A28-A942-E523BE24E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74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D00FF-FE48-43C1-A087-E59E66EB1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74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4C12-D56F-4BC7-8D03-278496C7F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06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1BBE3C3A-3A7E-4C0F-8EE1-3E732A58E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olors/colors_groups.as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tryit.asp?filename=tryhtml5_a_href_anchor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Headings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Web pages are typically organized into sections with headings; To create a heading use the expression &lt;Hn&gt;….&lt;/Hn&gt; where n is a number between 1 and 7</a:t>
            </a:r>
          </a:p>
          <a:p>
            <a:pPr eaLnBrk="1" hangingPunct="1"/>
            <a:r>
              <a:rPr lang="en-US" altLang="en-US" smtClean="0"/>
              <a:t>In this case, the 1 corresponds to the largest size heading while the 7 corresponds to the smallest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HTML Horizontal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eaLnBrk="1" hangingPunct="1"/>
            <a:r>
              <a:rPr lang="en-US" sz="2800" smtClean="0"/>
              <a:t>The &lt;hr&gt; element is used to separate content (or define a change) in an HTML page: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52400" y="3036888"/>
            <a:ext cx="50292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</a:rPr>
              <a:t>&lt;h1&gt;This is heading 1&lt;/h1&gt;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&lt;p&gt;This is some text.&lt;/p&gt;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&lt;hr&gt;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&lt;h2&gt;This is heading 2&lt;/h2&gt;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&lt;p&gt;This is some other text.&lt;/p&gt;</a:t>
            </a:r>
            <a:br>
              <a:rPr lang="en-US" sz="2800">
                <a:solidFill>
                  <a:srgbClr val="FF0000"/>
                </a:solidFill>
              </a:rPr>
            </a:br>
            <a:r>
              <a:rPr lang="en-US" sz="2800">
                <a:solidFill>
                  <a:srgbClr val="FF0000"/>
                </a:solidFill>
              </a:rPr>
              <a:t>&lt;hr&gt;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8" t="32462" r="27834" b="27426"/>
          <a:stretch>
            <a:fillRect/>
          </a:stretch>
        </p:blipFill>
        <p:spPr bwMode="auto">
          <a:xfrm>
            <a:off x="5562600" y="2817813"/>
            <a:ext cx="27844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Font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The expression &lt;FONT FACE = “fontname”&gt; … &lt;/FONT&gt; can be used to change the font of the enclosed text</a:t>
            </a:r>
          </a:p>
          <a:p>
            <a:pPr eaLnBrk="1" hangingPunct="1"/>
            <a:r>
              <a:rPr lang="en-US" altLang="en-US" smtClean="0"/>
              <a:t>To change the size of text use the expression &lt;FONT SIZE=n&gt; …. &lt;/FONT&gt; where n is a number between 1 and 7</a:t>
            </a:r>
            <a:endParaRPr lang="en-US" altLang="en-US" sz="30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Font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To change the color, use &lt;FONT COLOR=“red”&gt;…. &lt;/FONT&gt;; The color can also be defined using hexadecimal representation ( Example: #ffffff )</a:t>
            </a:r>
          </a:p>
          <a:p>
            <a:pPr eaLnBrk="1" hangingPunct="1"/>
            <a:r>
              <a:rPr lang="en-US" altLang="en-US" sz="3000" smtClean="0"/>
              <a:t>These attributes can be combined to change the font, size, and color of the text all at once; For example, &lt;FONT SIZE=4 FACE=“Courier” COLOR=“red”&gt; …. &lt;/FONT&gt;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Font</a:t>
            </a:r>
            <a:endParaRPr lang="en-US" smtClean="0"/>
          </a:p>
        </p:txBody>
      </p:sp>
      <p:sp>
        <p:nvSpPr>
          <p:cNvPr id="15363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305800" cy="2133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smtClean="0"/>
              <a:t>&lt;font size="7" color="red"&gt;This is some text!&lt;/font&gt;</a:t>
            </a:r>
          </a:p>
          <a:p>
            <a:pPr marL="0" indent="0" eaLnBrk="1" hangingPunct="1">
              <a:buFontTx/>
              <a:buNone/>
            </a:pPr>
            <a:r>
              <a:rPr lang="en-US" sz="2400" smtClean="0"/>
              <a:t>&lt;font size="2" color="blue"&gt;This is some text!&lt;/font&gt;</a:t>
            </a:r>
          </a:p>
          <a:p>
            <a:pPr marL="0" indent="0" eaLnBrk="1" hangingPunct="1">
              <a:buFontTx/>
              <a:buNone/>
            </a:pPr>
            <a:r>
              <a:rPr lang="en-US" sz="2400" smtClean="0"/>
              <a:t>&lt;font size="3" face="verdana" color="green"&gt;This is some text!&lt;/font&gt;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22" r="54372" b="41978"/>
          <a:stretch>
            <a:fillRect/>
          </a:stretch>
        </p:blipFill>
        <p:spPr bwMode="auto">
          <a:xfrm>
            <a:off x="838200" y="403860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Style Tag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8610600" cy="1600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dirty="0"/>
              <a:t>&lt;h1 style="color:green;text-align:center;font-size:30; font-family: Calibri" &gt;This is heading 1&lt;/h1&gt;</a:t>
            </a:r>
          </a:p>
          <a:p>
            <a:pPr marL="0" indent="0" eaLnBrk="1" hangingPunct="1">
              <a:buFontTx/>
              <a:buNone/>
            </a:pPr>
            <a:r>
              <a:rPr lang="en-US" sz="2400" dirty="0"/>
              <a:t>&lt;p style="color:blue;text-align:right;font-size:40; font-family: Arial"&gt;This is some text.&lt;/p&gt;</a:t>
            </a:r>
          </a:p>
          <a:p>
            <a:pPr marL="0" indent="0" eaLnBrk="1" hangingPunct="1">
              <a:buFontTx/>
              <a:buNone/>
            </a:pPr>
            <a:r>
              <a:rPr lang="en-US" sz="2400" dirty="0"/>
              <a:t>&lt;p style="color:blue;text-align:left;font-size:15; font-family: Times New Roman"&gt;This is some paragraph.&lt;/p&gt;</a:t>
            </a:r>
            <a:endParaRPr lang="en-US" sz="2400" dirty="0" smtClean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37" r="1401" b="56344"/>
          <a:stretch/>
        </p:blipFill>
        <p:spPr bwMode="auto">
          <a:xfrm>
            <a:off x="76200" y="4606615"/>
            <a:ext cx="8976898" cy="164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Aligning Text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ALIGN attribute can be inserted in the &lt;P&gt; and &lt;Hn&gt; tags to right justify, center, or left justify the text</a:t>
            </a:r>
          </a:p>
          <a:p>
            <a:pPr eaLnBrk="1" hangingPunct="1"/>
            <a:r>
              <a:rPr lang="en-US" altLang="en-US" smtClean="0"/>
              <a:t>For example, &lt;H1 ALIGN=CENTER&gt; The New York Times &lt;/H1&gt; would create a centered heading of the largest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 Statements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Comment statements are notes in the HTML code that explain the important features of the code</a:t>
            </a:r>
          </a:p>
          <a:p>
            <a:pPr eaLnBrk="1" hangingPunct="1">
              <a:defRPr/>
            </a:pPr>
            <a:r>
              <a:rPr lang="en-US" altLang="en-US" sz="2400" dirty="0"/>
              <a:t>The comments do not appear on the Web page itself but are a useful reference to the author of the page and other programmers</a:t>
            </a:r>
          </a:p>
          <a:p>
            <a:pPr eaLnBrk="1" hangingPunct="1">
              <a:defRPr/>
            </a:pPr>
            <a:r>
              <a:rPr lang="en-US" altLang="en-US" sz="2400" dirty="0"/>
              <a:t>To create a comment statement use the     &lt;!-- …. --&gt; </a:t>
            </a:r>
            <a:r>
              <a:rPr lang="en-US" altLang="en-US" sz="2400" dirty="0" smtClean="0"/>
              <a:t>tags</a:t>
            </a:r>
          </a:p>
          <a:p>
            <a:pPr eaLnBrk="1" hangingPunct="1">
              <a:defRPr/>
            </a:pPr>
            <a:r>
              <a:rPr lang="en-US" altLang="en-US" sz="2400" dirty="0" smtClean="0"/>
              <a:t>Example</a:t>
            </a:r>
            <a:endParaRPr lang="en-US" altLang="en-US" sz="2400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&lt;!--This is a comment. Comments are not displayed in the browser--&gt;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 Formatting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To define the background color, use the BGCOLOR attribute in the &lt;BODY&gt; tag</a:t>
            </a:r>
          </a:p>
          <a:p>
            <a:pPr eaLnBrk="1" hangingPunct="1">
              <a:defRPr/>
            </a:pPr>
            <a:r>
              <a:rPr lang="en-US" altLang="en-US" dirty="0"/>
              <a:t>To define the text color, use the TEXT attribute in the &lt;BODY&gt; tag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smtClean="0"/>
          </a:p>
          <a:p>
            <a:pPr eaLnBrk="1" hangingPunct="1">
              <a:buFontTx/>
              <a:buChar char=" "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600" smtClean="0"/>
              <a:t>&lt;HTML&gt;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&lt;HEAD&gt;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&lt;TITLE&gt; Example &lt;/TITLE&gt;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&lt;/HEAD&gt;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&lt;BODY BGCOLOR="BLACK"  TEXT=“GREEN”&gt;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>
              <a:buFontTx/>
              <a:buNone/>
            </a:pPr>
            <a:r>
              <a:rPr lang="en-US" altLang="en-US" sz="1600" smtClean="0"/>
              <a:t>      This is where you would include the text and images on your Web page.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&lt;h1 style="color:green;text-align:center;font-size:30" &gt;This is heading 1&lt;/h1&gt;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&lt;p style="color:blue;text-align:right;font-size:40"&gt;This is some text.&lt;/p&gt;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&lt;/BODY&gt;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&lt;/HTML&gt;</a:t>
            </a:r>
            <a:endParaRPr lang="en-US" altLang="en-US" sz="240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8" b="61195"/>
          <a:stretch>
            <a:fillRect/>
          </a:stretch>
        </p:blipFill>
        <p:spPr bwMode="auto">
          <a:xfrm>
            <a:off x="609600" y="4938713"/>
            <a:ext cx="8058150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HTML?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HTML, otherwise known as HyperText Markup Language, is the language used to create Web pages</a:t>
            </a:r>
          </a:p>
          <a:p>
            <a:pPr eaLnBrk="1" hangingPunct="1"/>
            <a:r>
              <a:rPr lang="en-US" altLang="en-US" smtClean="0"/>
              <a:t>Using HTML, you can create a Web page with text, graphics, sound, and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Inserting Images 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&lt;IMG SRC = “image.ext”&gt;, where image.ext indicates the location and name with extension of the image file</a:t>
            </a:r>
          </a:p>
          <a:p>
            <a:pPr eaLnBrk="1" hangingPunct="1"/>
            <a:r>
              <a:rPr lang="en-US" altLang="en-US" smtClean="0"/>
              <a:t>The WIDTH=n and HEIGHT=n attributes can be used to adjust the size of an image</a:t>
            </a:r>
          </a:p>
          <a:p>
            <a:pPr eaLnBrk="1" hangingPunct="1"/>
            <a:r>
              <a:rPr lang="en-US" altLang="en-US" smtClean="0"/>
              <a:t>The attribute BORDER=n can be used to add a border n pixels thick around the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Inserting Images 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/>
              <a:t>Reading Image from same folder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&lt;</a:t>
            </a:r>
            <a:r>
              <a:rPr lang="en-US" altLang="en-US" sz="2800" dirty="0" err="1"/>
              <a:t>img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src</a:t>
            </a:r>
            <a:r>
              <a:rPr lang="en-US" altLang="en-US" sz="2800" dirty="0" smtClean="0"/>
              <a:t>=“picture1.jpg</a:t>
            </a:r>
            <a:r>
              <a:rPr lang="en-US" altLang="en-US" sz="2800" dirty="0"/>
              <a:t>" </a:t>
            </a:r>
            <a:r>
              <a:rPr lang="en-US" altLang="en-US" sz="2800"/>
              <a:t>alt</a:t>
            </a:r>
            <a:r>
              <a:rPr lang="en-US" altLang="en-US" sz="2800" smtClean="0"/>
              <a:t>="</a:t>
            </a:r>
            <a:r>
              <a:rPr lang="en-US" altLang="en-US" sz="2800"/>
              <a:t> Description of the picture </a:t>
            </a:r>
            <a:r>
              <a:rPr lang="en-US" altLang="en-US" sz="2800" smtClean="0"/>
              <a:t>" </a:t>
            </a:r>
            <a:r>
              <a:rPr lang="en-US" altLang="en-US" sz="2800" dirty="0"/>
              <a:t>width="500" height="500"&gt;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b="1" dirty="0" smtClean="0"/>
              <a:t>Reading </a:t>
            </a:r>
            <a:r>
              <a:rPr lang="en-US" altLang="en-US" sz="2800" b="1" dirty="0"/>
              <a:t>Image from </a:t>
            </a:r>
            <a:r>
              <a:rPr lang="en-US" altLang="en-US" sz="2800" b="1" dirty="0" smtClean="0"/>
              <a:t>different folder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&lt;</a:t>
            </a:r>
            <a:r>
              <a:rPr lang="en-US" altLang="en-US" sz="2800" dirty="0" err="1"/>
              <a:t>img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src</a:t>
            </a:r>
            <a:r>
              <a:rPr lang="en-US" altLang="en-US" sz="2800" dirty="0"/>
              <a:t>="C:\Users\DELL\Pictures\IMG_1332.jpg" alt=“Description of the picture" width="200" height="200" border="2"&gt;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Inserting Images 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/>
              <a:t>Changing Image border color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&lt;</a:t>
            </a:r>
            <a:r>
              <a:rPr lang="en-US" altLang="en-US" sz="2800" dirty="0" err="1"/>
              <a:t>img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src</a:t>
            </a:r>
            <a:r>
              <a:rPr lang="en-US" altLang="en-US" sz="2800" dirty="0" smtClean="0"/>
              <a:t>=“Picture1.jpg</a:t>
            </a:r>
            <a:r>
              <a:rPr lang="en-US" altLang="en-US" sz="2800" dirty="0"/>
              <a:t>" alt</a:t>
            </a:r>
            <a:r>
              <a:rPr lang="en-US" altLang="en-US" sz="2800" dirty="0" smtClean="0"/>
              <a:t>="</a:t>
            </a:r>
            <a:r>
              <a:rPr lang="en-US" altLang="en-US" sz="2800" dirty="0"/>
              <a:t> Description of the picture </a:t>
            </a:r>
            <a:r>
              <a:rPr lang="en-US" altLang="en-US" sz="2800" dirty="0" smtClean="0"/>
              <a:t>" </a:t>
            </a:r>
            <a:r>
              <a:rPr lang="en-US" altLang="en-US" sz="2800" dirty="0"/>
              <a:t>width="500" height="500" style="border:5px solid </a:t>
            </a:r>
            <a:r>
              <a:rPr lang="en-US" altLang="en-US" sz="2800" dirty="0" smtClean="0"/>
              <a:t>red"&gt;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Color Names</a:t>
            </a:r>
          </a:p>
          <a:p>
            <a:pPr lvl="1"/>
            <a:r>
              <a:rPr lang="en-US" dirty="0" smtClean="0">
                <a:hlinkClick r:id="rId2"/>
              </a:rPr>
              <a:t>https://www.w3schools.com/colors/colors_groups.asp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Inserting Images</a:t>
            </a:r>
            <a:endParaRPr lang="en-US" alt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b="1" dirty="0"/>
              <a:t>Alternate Text</a:t>
            </a:r>
          </a:p>
          <a:p>
            <a:pPr eaLnBrk="1" hangingPunct="1">
              <a:defRPr/>
            </a:pPr>
            <a:r>
              <a:rPr lang="en-US" altLang="en-US" sz="2800" dirty="0" smtClean="0"/>
              <a:t>Some </a:t>
            </a:r>
            <a:r>
              <a:rPr lang="en-US" altLang="en-US" sz="2800" dirty="0"/>
              <a:t>browsers don’t support images. In this case, the ALT attribute can be used to create text that appears instead of the image.</a:t>
            </a:r>
          </a:p>
          <a:p>
            <a:pPr eaLnBrk="1" hangingPunct="1">
              <a:defRPr/>
            </a:pPr>
            <a:r>
              <a:rPr lang="en-US" altLang="en-US" sz="2800" dirty="0"/>
              <a:t>Example:</a:t>
            </a:r>
          </a:p>
          <a:p>
            <a:pPr eaLnBrk="1" hangingPunct="1">
              <a:buFontTx/>
              <a:buChar char=" "/>
              <a:defRPr/>
            </a:pPr>
            <a:r>
              <a:rPr lang="en-US" altLang="en-US" dirty="0"/>
              <a:t>&lt;IMG SRC=“satellite.jpg” ALT = “Picture of satellite”&gt;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link lets you move from one page to another, play movies and sound, send email, download files, and more…. </a:t>
            </a:r>
          </a:p>
          <a:p>
            <a:pPr eaLnBrk="1" hangingPunct="1"/>
            <a:r>
              <a:rPr lang="en-US" altLang="en-US" dirty="0"/>
              <a:t>A link has three parts: a </a:t>
            </a:r>
            <a:r>
              <a:rPr lang="en-US" altLang="en-US" b="1" dirty="0"/>
              <a:t>destination</a:t>
            </a:r>
            <a:r>
              <a:rPr lang="en-US" altLang="en-US" dirty="0"/>
              <a:t>, a </a:t>
            </a:r>
            <a:r>
              <a:rPr lang="en-US" altLang="en-US" b="1" dirty="0"/>
              <a:t>label</a:t>
            </a:r>
            <a:r>
              <a:rPr lang="en-US" altLang="en-US" dirty="0"/>
              <a:t>, and a </a:t>
            </a:r>
            <a:r>
              <a:rPr lang="en-US" altLang="en-US" b="1" dirty="0"/>
              <a:t>target</a:t>
            </a:r>
          </a:p>
          <a:p>
            <a:pPr eaLnBrk="1" hangingPunct="1"/>
            <a:r>
              <a:rPr lang="en-US" altLang="en-US" dirty="0" smtClean="0"/>
              <a:t>To create a link type  </a:t>
            </a:r>
          </a:p>
          <a:p>
            <a:pPr lvl="1" eaLnBrk="1" hangingPunct="1">
              <a:buFontTx/>
              <a:buChar char=" "/>
            </a:pPr>
            <a:r>
              <a:rPr lang="en-US" altLang="en-US" dirty="0" smtClean="0"/>
              <a:t>&lt;A HREF=“page.html”&gt; label &lt;/A&gt;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Anatomy of a Link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z="2800" dirty="0" smtClean="0"/>
              <a:t>&lt;A HREF=“page.html” TARGET = “_Blank”&gt; label &lt;/A&gt;</a:t>
            </a:r>
          </a:p>
          <a:p>
            <a:pPr eaLnBrk="1" hangingPunct="1">
              <a:buFontTx/>
              <a:buChar char=" "/>
            </a:pPr>
            <a:endParaRPr lang="en-US" altLang="en-US" sz="1600" dirty="0" smtClean="0"/>
          </a:p>
          <a:p>
            <a:pPr eaLnBrk="1" hangingPunct="1"/>
            <a:r>
              <a:rPr lang="en-US" altLang="en-US" sz="2800" dirty="0" smtClean="0"/>
              <a:t>In the above link, “page.html” is the </a:t>
            </a:r>
            <a:r>
              <a:rPr lang="en-US" altLang="en-US" sz="2800" b="1" dirty="0" smtClean="0"/>
              <a:t>destination</a:t>
            </a:r>
            <a:r>
              <a:rPr lang="en-US" altLang="en-US" sz="2800" dirty="0" smtClean="0"/>
              <a:t>. The destination specifies the address of the Web page or file the user will access when he/she clicks on the link.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/>
              <a:t>label</a:t>
            </a:r>
            <a:r>
              <a:rPr lang="en-US" altLang="en-US" sz="2800" dirty="0" smtClean="0"/>
              <a:t> is the text that will appear underlined or highlighted on the page</a:t>
            </a:r>
          </a:p>
          <a:p>
            <a:pPr eaLnBrk="1" hangingPunct="1"/>
            <a:r>
              <a:rPr lang="en-US" sz="2800" b="1" dirty="0"/>
              <a:t>_blank</a:t>
            </a:r>
            <a:r>
              <a:rPr lang="en-US" sz="2800" dirty="0"/>
              <a:t>: Opens the linked document in a new window or tab</a:t>
            </a:r>
            <a:endParaRPr lang="en-US" altLang="en-US" sz="2800" dirty="0"/>
          </a:p>
          <a:p>
            <a:pPr eaLnBrk="1" hangingPunct="1"/>
            <a:endParaRPr lang="en-US" altLang="en-US" sz="2800" dirty="0" smtClean="0"/>
          </a:p>
          <a:p>
            <a:pPr eaLnBrk="1" hangingPunct="1">
              <a:buFontTx/>
              <a:buChar char=" "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Links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To create a link to CNN, I would type:</a:t>
            </a:r>
          </a:p>
          <a:p>
            <a:pPr lvl="1" eaLnBrk="1" hangingPunct="1">
              <a:buFontTx/>
              <a:buChar char=" "/>
            </a:pPr>
            <a:r>
              <a:rPr lang="en-US" altLang="en-US" sz="2000" dirty="0" smtClean="0"/>
              <a:t>&lt;A HREF=“http://www.cnn.com”&gt;CNN&lt;/A&gt;</a:t>
            </a:r>
          </a:p>
          <a:p>
            <a:pPr lvl="1" eaLnBrk="1" hangingPunct="1">
              <a:buFontTx/>
              <a:buChar char=" "/>
            </a:pPr>
            <a:endParaRPr lang="en-US" altLang="en-US" sz="2000" dirty="0" smtClean="0"/>
          </a:p>
          <a:p>
            <a:pPr eaLnBrk="1" hangingPunct="1"/>
            <a:r>
              <a:rPr lang="en-US" altLang="en-US" sz="2400" dirty="0" smtClean="0"/>
              <a:t>To create a link to MIT, I would type:</a:t>
            </a:r>
          </a:p>
          <a:p>
            <a:pPr lvl="1" eaLnBrk="1" hangingPunct="1">
              <a:buFontTx/>
              <a:buChar char=" "/>
            </a:pPr>
            <a:r>
              <a:rPr lang="en-US" altLang="en-US" sz="2000" dirty="0" smtClean="0"/>
              <a:t>&lt;A HREF=“http://www.mit.edu”&gt;MIT&lt;/A&gt;</a:t>
            </a:r>
          </a:p>
          <a:p>
            <a:pPr lvl="1" eaLnBrk="1" hangingPunct="1">
              <a:buFontTx/>
              <a:buChar char=" "/>
            </a:pPr>
            <a:endParaRPr lang="en-US" altLang="en-US" sz="2000" dirty="0"/>
          </a:p>
          <a:p>
            <a:r>
              <a:rPr lang="en-US" sz="2400" dirty="0"/>
              <a:t>By default, a link will appear like this (in all browsers):</a:t>
            </a:r>
          </a:p>
          <a:p>
            <a:r>
              <a:rPr lang="en-US" sz="2400" dirty="0"/>
              <a:t>An unvisited link is underlined and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blue</a:t>
            </a:r>
          </a:p>
          <a:p>
            <a:r>
              <a:rPr lang="en-US" sz="2400" dirty="0"/>
              <a:t>A visited link is underlined and </a:t>
            </a:r>
            <a:r>
              <a:rPr lang="en-US" sz="2400" b="1" dirty="0">
                <a:solidFill>
                  <a:srgbClr val="6B3367"/>
                </a:solidFill>
              </a:rPr>
              <a:t>purple</a:t>
            </a:r>
          </a:p>
          <a:p>
            <a:r>
              <a:rPr lang="en-US" sz="2400" dirty="0"/>
              <a:t>An active link is underlined and </a:t>
            </a:r>
            <a:r>
              <a:rPr lang="en-US" sz="2400" b="1" dirty="0">
                <a:solidFill>
                  <a:srgbClr val="FF0000"/>
                </a:solidFill>
              </a:rPr>
              <a:t>red</a:t>
            </a:r>
          </a:p>
          <a:p>
            <a:pPr lvl="1" eaLnBrk="1" hangingPunct="1">
              <a:buFontTx/>
              <a:buChar char=" "/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Color of Links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LINK, VLINK, and ALINK attributes can be inserted in the &lt;BODY&gt; tag to define the color of a link</a:t>
            </a:r>
          </a:p>
          <a:p>
            <a:pPr lvl="1" eaLnBrk="1" hangingPunct="1"/>
            <a:r>
              <a:rPr lang="en-US" altLang="en-US" sz="2000" dirty="0" smtClean="0"/>
              <a:t>LINK defines the color of links that have not been visited </a:t>
            </a:r>
          </a:p>
          <a:p>
            <a:pPr lvl="1" eaLnBrk="1" hangingPunct="1"/>
            <a:r>
              <a:rPr lang="en-US" altLang="en-US" sz="2000" dirty="0" smtClean="0"/>
              <a:t>VLINK defines the color of links that have already been visited</a:t>
            </a:r>
          </a:p>
          <a:p>
            <a:pPr lvl="1" eaLnBrk="1" hangingPunct="1"/>
            <a:r>
              <a:rPr lang="en-US" altLang="en-US" sz="2000" dirty="0" smtClean="0"/>
              <a:t>ALINK defines the color of a link when a user clicks on it</a:t>
            </a:r>
          </a:p>
          <a:p>
            <a:pPr lvl="1" eaLnBrk="1" hangingPunct="1"/>
            <a:endParaRPr lang="en-US" altLang="en-US" sz="2000" dirty="0"/>
          </a:p>
          <a:p>
            <a:pPr marL="457200" lvl="1" indent="0" eaLnBrk="1" hangingPunct="1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&lt;BODY BGCOLOR="BLACK"  </a:t>
            </a:r>
            <a:r>
              <a:rPr lang="en-US" altLang="en-US" b="1" dirty="0">
                <a:solidFill>
                  <a:srgbClr val="002060"/>
                </a:solidFill>
              </a:rPr>
              <a:t>LINK = </a:t>
            </a:r>
            <a:r>
              <a:rPr lang="en-US" altLang="en-US" b="1" dirty="0" smtClean="0">
                <a:solidFill>
                  <a:srgbClr val="002060"/>
                </a:solidFill>
              </a:rPr>
              <a:t>“RED” VLINK </a:t>
            </a:r>
            <a:r>
              <a:rPr lang="en-US" altLang="en-US" b="1" dirty="0">
                <a:solidFill>
                  <a:srgbClr val="002060"/>
                </a:solidFill>
              </a:rPr>
              <a:t>= "BLUE" </a:t>
            </a:r>
            <a:r>
              <a:rPr lang="en-US" altLang="en-US" b="1" dirty="0" smtClean="0">
                <a:solidFill>
                  <a:srgbClr val="002060"/>
                </a:solidFill>
              </a:rPr>
              <a:t>ALINK </a:t>
            </a:r>
            <a:r>
              <a:rPr lang="en-US" altLang="en-US" b="1" dirty="0">
                <a:solidFill>
                  <a:srgbClr val="002060"/>
                </a:solidFill>
              </a:rPr>
              <a:t>= "Green" </a:t>
            </a:r>
            <a:r>
              <a:rPr lang="en-US" altLang="en-US" b="1" dirty="0" smtClean="0">
                <a:solidFill>
                  <a:srgbClr val="FF0000"/>
                </a:solidFill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Links to Send Email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link to an email address, type &lt;A HREF=“mailto:email_address”&gt; Label&lt;/A&gt;</a:t>
            </a:r>
          </a:p>
          <a:p>
            <a:pPr eaLnBrk="1" hangingPunct="1"/>
            <a:r>
              <a:rPr lang="en-US" altLang="en-US" dirty="0" smtClean="0"/>
              <a:t>For example, to create a link to send email to myself, I would type: &lt;A HREF=“mailto: ktdunn@mit.edu”&gt;email Katie Dunn&lt;/A&gt;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as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991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&lt;a </a:t>
            </a:r>
            <a:r>
              <a:rPr lang="en-US" dirty="0" err="1"/>
              <a:t>href</a:t>
            </a:r>
            <a:r>
              <a:rPr lang="en-US" dirty="0"/>
              <a:t>="default.asp"&gt;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="smiley.gif" alt="HTML tutorial" style="width:42px;height:42px;border:0;"&gt;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&lt;/a&gt;</a:t>
            </a:r>
          </a:p>
        </p:txBody>
      </p:sp>
    </p:spTree>
    <p:extLst>
      <p:ext uri="{BB962C8B-B14F-4D97-AF65-F5344CB8AC3E}">
        <p14:creationId xmlns:p14="http://schemas.microsoft.com/office/powerpoint/2010/main" val="14435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Tags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essence of HTML programming is tags</a:t>
            </a:r>
          </a:p>
          <a:p>
            <a:pPr eaLnBrk="1" hangingPunct="1"/>
            <a:r>
              <a:rPr lang="en-US" altLang="en-US" smtClean="0"/>
              <a:t>A tag is a keyword enclosed by angle brackets ( Example: &lt;I&gt; )</a:t>
            </a:r>
          </a:p>
          <a:p>
            <a:pPr eaLnBrk="1" hangingPunct="1"/>
            <a:r>
              <a:rPr lang="en-US" altLang="en-US" smtClean="0"/>
              <a:t>There are opening and closing tags for many but not all tags; The affected text is between the two tags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Anchors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Anchors enable a user to jump to a specific place on a Web site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Two steps are necessary to create an anchor. First you must create the anchor itself. Then you must create a link to the anchor from another point in the document.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Link to another section on the same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to move</a:t>
            </a:r>
          </a:p>
          <a:p>
            <a:r>
              <a:rPr lang="en-US" dirty="0" smtClean="0"/>
              <a:t>&lt;</a:t>
            </a:r>
            <a:r>
              <a:rPr lang="en-US" dirty="0"/>
              <a:t>h1 </a:t>
            </a:r>
            <a:r>
              <a:rPr lang="en-US" dirty="0">
                <a:solidFill>
                  <a:srgbClr val="FF0000"/>
                </a:solidFill>
              </a:rPr>
              <a:t>id = "top" </a:t>
            </a:r>
            <a:r>
              <a:rPr lang="en-US" dirty="0"/>
              <a:t>style="color:green;text-align:center;font-size:30; font-family: Calibri" &gt;This is </a:t>
            </a:r>
            <a:r>
              <a:rPr lang="en-US" dirty="0" smtClean="0"/>
              <a:t>heading </a:t>
            </a:r>
            <a:r>
              <a:rPr lang="en-US" dirty="0"/>
              <a:t>1&lt;/h1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Text to be a clicked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&lt;a 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="#top"</a:t>
            </a:r>
            <a:r>
              <a:rPr lang="en-US" dirty="0"/>
              <a:t>&gt;&lt;p style="</a:t>
            </a:r>
            <a:r>
              <a:rPr lang="en-US" dirty="0" err="1"/>
              <a:t>color:blue</a:t>
            </a:r>
            <a:r>
              <a:rPr lang="en-US" dirty="0"/>
              <a:t>;" align=center&gt;This is some paragraph.&lt;/p&gt;&lt;/a&gt;</a:t>
            </a:r>
          </a:p>
        </p:txBody>
      </p:sp>
    </p:spTree>
    <p:extLst>
      <p:ext uri="{BB962C8B-B14F-4D97-AF65-F5344CB8AC3E}">
        <p14:creationId xmlns:p14="http://schemas.microsoft.com/office/powerpoint/2010/main" val="1896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Ordered Lists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Ordered lists are a list of numbered items.</a:t>
            </a:r>
          </a:p>
          <a:p>
            <a:pPr eaLnBrk="1" hangingPunct="1"/>
            <a:r>
              <a:rPr lang="en-US" altLang="en-US" smtClean="0"/>
              <a:t>To create an ordered list, type:</a:t>
            </a:r>
          </a:p>
          <a:p>
            <a:pPr lvl="1" eaLnBrk="1" hangingPunct="1">
              <a:buFontTx/>
              <a:buChar char=" "/>
            </a:pPr>
            <a:r>
              <a:rPr lang="en-US" altLang="en-US" smtClean="0"/>
              <a:t>&lt;OL&gt;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This is step one. 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This is step two.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This is step three.</a:t>
            </a:r>
          </a:p>
          <a:p>
            <a:pPr lvl="1" eaLnBrk="1" hangingPunct="1">
              <a:buFontTx/>
              <a:buChar char=" "/>
            </a:pPr>
            <a:r>
              <a:rPr lang="en-US" altLang="en-US" smtClean="0"/>
              <a:t>&lt;/OL&gt;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mtClean="0"/>
              <a:t>Here’s how it would look on the Web: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379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68663"/>
            <a:ext cx="3810000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Ordered Lists….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TYPE=x attribute allows you to change the the kind of symbol that appears in the list.</a:t>
            </a:r>
          </a:p>
          <a:p>
            <a:pPr lvl="1" eaLnBrk="1" hangingPunct="1"/>
            <a:r>
              <a:rPr lang="en-US" altLang="en-US" smtClean="0"/>
              <a:t>A is for capital letters</a:t>
            </a:r>
          </a:p>
          <a:p>
            <a:pPr lvl="1" eaLnBrk="1" hangingPunct="1"/>
            <a:r>
              <a:rPr lang="en-US" altLang="en-US" smtClean="0"/>
              <a:t>a is for lowercase letters</a:t>
            </a:r>
          </a:p>
          <a:p>
            <a:pPr lvl="1" eaLnBrk="1" hangingPunct="1"/>
            <a:r>
              <a:rPr lang="en-US" altLang="en-US" smtClean="0"/>
              <a:t>I is for capital roman numerals</a:t>
            </a:r>
          </a:p>
          <a:p>
            <a:pPr lvl="1" eaLnBrk="1" hangingPunct="1"/>
            <a:r>
              <a:rPr lang="en-US" altLang="en-US" smtClean="0"/>
              <a:t>i is for lowercase roman numerals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Unordered Lists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unordered list is a list of bulleted items</a:t>
            </a:r>
          </a:p>
          <a:p>
            <a:pPr eaLnBrk="1" hangingPunct="1"/>
            <a:r>
              <a:rPr lang="en-US" altLang="en-US" smtClean="0"/>
              <a:t>To create an unordered list, type:</a:t>
            </a:r>
          </a:p>
          <a:p>
            <a:pPr lvl="1" eaLnBrk="1" hangingPunct="1">
              <a:buFontTx/>
              <a:buChar char=" "/>
            </a:pPr>
            <a:r>
              <a:rPr lang="en-US" altLang="en-US" smtClean="0"/>
              <a:t>&lt;UL&gt;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First item in list 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Second item in list</a:t>
            </a:r>
          </a:p>
          <a:p>
            <a:pPr lvl="2" eaLnBrk="1" hangingPunct="1">
              <a:buFontTx/>
              <a:buChar char=" "/>
            </a:pPr>
            <a:r>
              <a:rPr lang="en-US" altLang="en-US" smtClean="0"/>
              <a:t>&lt;LI&gt; Third item in list</a:t>
            </a:r>
          </a:p>
          <a:p>
            <a:pPr lvl="1" eaLnBrk="1" hangingPunct="1">
              <a:buFontTx/>
              <a:buChar char=" "/>
            </a:pPr>
            <a:r>
              <a:rPr lang="en-US" altLang="en-US" smtClean="0"/>
              <a:t>&lt;/UL&gt;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mtClean="0"/>
              <a:t>Here’s how it would look on the Web:</a:t>
            </a:r>
          </a:p>
          <a:p>
            <a:pPr eaLnBrk="1" hangingPunct="1">
              <a:buFontTx/>
              <a:buChar char=" "/>
            </a:pPr>
            <a:endParaRPr lang="en-US" altLang="en-US" smtClean="0"/>
          </a:p>
          <a:p>
            <a:pPr eaLnBrk="1" hangingPunct="1">
              <a:buFontTx/>
              <a:buChar char=" "/>
            </a:pPr>
            <a:endParaRPr lang="en-US" altLang="en-US" smtClean="0"/>
          </a:p>
        </p:txBody>
      </p:sp>
      <p:pic>
        <p:nvPicPr>
          <p:cNvPr id="35845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200"/>
            <a:ext cx="31242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Unordered Lists...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TYPE=shape attribute allows you to change the type of bullet that appears </a:t>
            </a:r>
          </a:p>
          <a:p>
            <a:pPr lvl="1" eaLnBrk="1" hangingPunct="1"/>
            <a:r>
              <a:rPr lang="en-US" altLang="en-US" i="1" smtClean="0"/>
              <a:t>circle</a:t>
            </a:r>
            <a:r>
              <a:rPr lang="en-US" altLang="en-US" smtClean="0"/>
              <a:t> corresponds to an empty round bullet</a:t>
            </a:r>
          </a:p>
          <a:p>
            <a:pPr lvl="1" eaLnBrk="1" hangingPunct="1"/>
            <a:r>
              <a:rPr lang="en-US" altLang="en-US" i="1" smtClean="0"/>
              <a:t>square</a:t>
            </a:r>
            <a:r>
              <a:rPr lang="en-US" altLang="en-US" smtClean="0"/>
              <a:t> corresponds to a square bullet</a:t>
            </a:r>
          </a:p>
          <a:p>
            <a:pPr lvl="1" eaLnBrk="1" hangingPunct="1"/>
            <a:r>
              <a:rPr lang="en-US" altLang="en-US" i="1" smtClean="0"/>
              <a:t>disc</a:t>
            </a:r>
            <a:r>
              <a:rPr lang="en-US" altLang="en-US" smtClean="0"/>
              <a:t> corresponds to a solid round bullet; this is the default value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Unordered Lists...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style="list-style-type:disc;"&gt;</a:t>
            </a:r>
            <a:br>
              <a:rPr lang="it-IT" dirty="0"/>
            </a:br>
            <a:r>
              <a:rPr lang="it-IT" dirty="0"/>
              <a:t>  &lt;li&gt;Coffee&lt;/li&gt;</a:t>
            </a:r>
            <a:br>
              <a:rPr lang="it-IT" dirty="0"/>
            </a:br>
            <a:r>
              <a:rPr lang="it-IT" dirty="0"/>
              <a:t>  &lt;li&gt;Tea&lt;/li&gt;</a:t>
            </a:r>
            <a:br>
              <a:rPr lang="it-IT" dirty="0"/>
            </a:br>
            <a:r>
              <a:rPr lang="it-IT" dirty="0"/>
              <a:t>  &lt;li&gt;Milk&lt;/li&gt;</a:t>
            </a:r>
            <a:br>
              <a:rPr lang="it-IT" dirty="0"/>
            </a:br>
            <a:r>
              <a:rPr lang="it-IT" dirty="0"/>
              <a:t>&lt;/ul&gt;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876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&lt;dl&gt;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dt</a:t>
            </a:r>
            <a:r>
              <a:rPr lang="en-US" dirty="0"/>
              <a:t>&gt;Coffee&lt;/</a:t>
            </a:r>
            <a:r>
              <a:rPr lang="en-US" dirty="0" err="1"/>
              <a:t>dt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dd</a:t>
            </a:r>
            <a:r>
              <a:rPr lang="en-US" dirty="0"/>
              <a:t>&gt;- black hot drink&lt;/</a:t>
            </a:r>
            <a:r>
              <a:rPr lang="en-US" dirty="0" err="1"/>
              <a:t>dd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dt</a:t>
            </a:r>
            <a:r>
              <a:rPr lang="en-US" dirty="0"/>
              <a:t>&gt;Milk&lt;/</a:t>
            </a:r>
            <a:r>
              <a:rPr lang="en-US" dirty="0" err="1"/>
              <a:t>dt</a:t>
            </a:r>
            <a:r>
              <a:rPr lang="en-US" dirty="0"/>
              <a:t>&gt;</a:t>
            </a:r>
          </a:p>
          <a:p>
            <a:pPr marL="177800" indent="-177800">
              <a:buNone/>
            </a:pPr>
            <a:r>
              <a:rPr lang="en-US" dirty="0"/>
              <a:t>  &lt;</a:t>
            </a:r>
            <a:r>
              <a:rPr lang="en-US" dirty="0" err="1"/>
              <a:t>dd</a:t>
            </a:r>
            <a:r>
              <a:rPr lang="en-US" dirty="0"/>
              <a:t>&gt;- white cold </a:t>
            </a:r>
            <a:r>
              <a:rPr lang="en-US" dirty="0" smtClean="0"/>
              <a:t>drink&lt;/</a:t>
            </a:r>
            <a:r>
              <a:rPr lang="en-US" dirty="0" err="1"/>
              <a:t>dd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&lt;/dl&gt;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0" t="32462" r="32379" b="45895"/>
          <a:stretch/>
        </p:blipFill>
        <p:spPr bwMode="auto">
          <a:xfrm>
            <a:off x="4876800" y="2133600"/>
            <a:ext cx="417672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8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Tables can be used to display rows and columns of data, create multi-column text, captions for images, and sidebars</a:t>
            </a:r>
          </a:p>
          <a:p>
            <a:pPr eaLnBrk="1" hangingPunct="1"/>
            <a:r>
              <a:rPr lang="en-US" altLang="en-US" smtClean="0"/>
              <a:t>The &lt;TABLE&gt; tag is used to create a table; the &lt;TR&gt; tag defines the beginning of a row while the &lt;TD&gt; tag defines the beginning of a cell</a:t>
            </a:r>
          </a:p>
        </p:txBody>
      </p:sp>
    </p:spTree>
    <p:extLst>
      <p:ext uri="{BB962C8B-B14F-4D97-AF65-F5344CB8AC3E}">
        <p14:creationId xmlns:p14="http://schemas.microsoft.com/office/powerpoint/2010/main" val="17766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a Border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BORDER=n attribute allows you to add a border n pixels thick around the table</a:t>
            </a:r>
          </a:p>
          <a:p>
            <a:pPr eaLnBrk="1" hangingPunct="1"/>
            <a:r>
              <a:rPr lang="en-US" altLang="en-US" dirty="0" smtClean="0"/>
              <a:t>To make a solid border color, use the BORDERCOLOR=“color” attribute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58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Tags...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opening and closing tags use the same command except the closing tag contains and additional forward slash /</a:t>
            </a:r>
          </a:p>
          <a:p>
            <a:pPr eaLnBrk="1" hangingPunct="1"/>
            <a:r>
              <a:rPr lang="en-US" altLang="en-US" smtClean="0"/>
              <a:t>For example, the expression </a:t>
            </a:r>
            <a:r>
              <a:rPr lang="en-US" altLang="en-US" smtClean="0">
                <a:latin typeface="Courier"/>
              </a:rPr>
              <a:t>&lt;B&gt; Warning &lt;/B&gt;</a:t>
            </a:r>
            <a:r>
              <a:rPr lang="en-US" altLang="en-US" smtClean="0"/>
              <a:t> would cause the word ‘Warning’ to appear in bold face on a Web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Simple Table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&lt;TABLE BORDER=10&gt;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&lt;TR&gt;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	&lt;TD&gt;One&lt;/TD&gt;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	&lt;TD&gt;Two&lt;/TD&gt;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&lt;/TR&gt;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&lt;TR&gt;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	&lt;TD&gt;Three&lt;/TD&gt;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	&lt;TD&gt;Four&lt;/TD&gt;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	&lt;/TR&gt;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100" dirty="0" smtClean="0"/>
              <a:t>&lt;/TABLE&gt;</a:t>
            </a:r>
            <a:endParaRPr lang="en-US" altLang="en-US" sz="2400" i="1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58372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Here’s how it would look on the Web: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58373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19812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5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a Cell’s Color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change a cell’s color, add the BGCOLOR=“color” attribute to the &lt;TD&gt; tag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Char char=" "/>
            </a:pPr>
            <a:r>
              <a:rPr lang="en-US" altLang="en-US" dirty="0" smtClean="0"/>
              <a:t>&lt;TD BGCOLOR=“blue”&gt;</a:t>
            </a:r>
          </a:p>
        </p:txBody>
      </p:sp>
    </p:spTree>
    <p:extLst>
      <p:ext uri="{BB962C8B-B14F-4D97-AF65-F5344CB8AC3E}">
        <p14:creationId xmlns:p14="http://schemas.microsoft.com/office/powerpoint/2010/main" val="15791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Adjusting the Width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When a Web browser displays a table, it often adds extra space. To eliminate this space use the WIDTH =n attribute in the &lt;TABLE&gt; and &lt;TD&gt; tags</a:t>
            </a:r>
          </a:p>
          <a:p>
            <a:pPr eaLnBrk="1" hangingPunct="1"/>
            <a:r>
              <a:rPr lang="en-US" altLang="en-US" dirty="0" smtClean="0"/>
              <a:t>Keep in mind - a cell cannot be smaller than its contents, and if you make a table wider than the browser window, users will not be able to see parts of it.</a:t>
            </a:r>
          </a:p>
        </p:txBody>
      </p:sp>
    </p:spTree>
    <p:extLst>
      <p:ext uri="{BB962C8B-B14F-4D97-AF65-F5344CB8AC3E}">
        <p14:creationId xmlns:p14="http://schemas.microsoft.com/office/powerpoint/2010/main" val="18341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Centering a Table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There are two ways to center a table</a:t>
            </a:r>
          </a:p>
          <a:p>
            <a:pPr lvl="1" eaLnBrk="1" hangingPunct="1"/>
            <a:r>
              <a:rPr lang="en-US" altLang="en-US" dirty="0" smtClean="0"/>
              <a:t> Type &lt;TABLE ALIGN=CENTER&gt; </a:t>
            </a:r>
          </a:p>
        </p:txBody>
      </p:sp>
    </p:spTree>
    <p:extLst>
      <p:ext uri="{BB962C8B-B14F-4D97-AF65-F5344CB8AC3E}">
        <p14:creationId xmlns:p14="http://schemas.microsoft.com/office/powerpoint/2010/main" val="10295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Spanning Cells Across Columns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is often necessary to span one cell across many columns. For example, you would use this technique to span a headline across the columns of a newspaper article. </a:t>
            </a:r>
          </a:p>
          <a:p>
            <a:pPr eaLnBrk="1" hangingPunct="1"/>
            <a:r>
              <a:rPr lang="en-US" altLang="en-US" dirty="0" smtClean="0"/>
              <a:t>To span a cell across many columns, type &lt;TD COLSPAN=n&gt;, where n is the number of columns to be spanned</a:t>
            </a:r>
          </a:p>
        </p:txBody>
      </p:sp>
    </p:spTree>
    <p:extLst>
      <p:ext uri="{BB962C8B-B14F-4D97-AF65-F5344CB8AC3E}">
        <p14:creationId xmlns:p14="http://schemas.microsoft.com/office/powerpoint/2010/main" val="25097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Spanning Cells Across Rows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span a cell across many rows, type &lt;TD ROWSPAN=n&gt;, where n is the number of rows</a:t>
            </a:r>
          </a:p>
        </p:txBody>
      </p:sp>
    </p:spTree>
    <p:extLst>
      <p:ext uri="{BB962C8B-B14F-4D97-AF65-F5344CB8AC3E}">
        <p14:creationId xmlns:p14="http://schemas.microsoft.com/office/powerpoint/2010/main" val="27757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Aligning Cell Content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 default, a cell’s content are aligned horizontally to the left and and vertically in the middle.</a:t>
            </a:r>
          </a:p>
          <a:p>
            <a:pPr eaLnBrk="1" hangingPunct="1"/>
            <a:r>
              <a:rPr lang="en-US" altLang="en-US" smtClean="0"/>
              <a:t>Use VALIGN=direction to change the vertical alignment, where “direction” is top, middle, bottom, or baseline </a:t>
            </a:r>
          </a:p>
          <a:p>
            <a:pPr eaLnBrk="1" hangingPunct="1"/>
            <a:r>
              <a:rPr lang="en-US" altLang="en-US" smtClean="0"/>
              <a:t>Use ALIGN=direction to change the horizontal alignment where “direction” is left, center, or right</a:t>
            </a:r>
          </a:p>
        </p:txBody>
      </p:sp>
    </p:spTree>
    <p:extLst>
      <p:ext uri="{BB962C8B-B14F-4D97-AF65-F5344CB8AC3E}">
        <p14:creationId xmlns:p14="http://schemas.microsoft.com/office/powerpoint/2010/main" val="10340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Nesting Tables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Create the inner table </a:t>
            </a:r>
          </a:p>
          <a:p>
            <a:pPr eaLnBrk="1" hangingPunct="1"/>
            <a:r>
              <a:rPr lang="en-US" altLang="en-US" sz="2800" smtClean="0"/>
              <a:t>Create the outer table and determine which cell of the outer table will hold the inner table</a:t>
            </a:r>
          </a:p>
          <a:p>
            <a:pPr eaLnBrk="1" hangingPunct="1"/>
            <a:r>
              <a:rPr lang="en-US" altLang="en-US" sz="2800" smtClean="0"/>
              <a:t>Test both tables separately to make sure they work</a:t>
            </a:r>
          </a:p>
          <a:p>
            <a:pPr eaLnBrk="1" hangingPunct="1"/>
            <a:r>
              <a:rPr lang="en-US" altLang="en-US" sz="2800" smtClean="0"/>
              <a:t>Copy the inner table into the cell of the outer table</a:t>
            </a:r>
          </a:p>
          <a:p>
            <a:pPr eaLnBrk="1" hangingPunct="1"/>
            <a:r>
              <a:rPr lang="en-US" altLang="en-US" sz="2800" smtClean="0"/>
              <a:t>Don’t nest too many tables. If you find yourself doing that, find an easier way to lay out your Web page</a:t>
            </a:r>
          </a:p>
        </p:txBody>
      </p:sp>
    </p:spTree>
    <p:extLst>
      <p:ext uri="{BB962C8B-B14F-4D97-AF65-F5344CB8AC3E}">
        <p14:creationId xmlns:p14="http://schemas.microsoft.com/office/powerpoint/2010/main" val="15483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smtClean="0"/>
              <a:t>What are forms?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altLang="en-US" smtClean="0"/>
              <a:t>An HTML form is an area of the document that allows users to enter information into fields.</a:t>
            </a:r>
          </a:p>
          <a:p>
            <a:pPr lvl="1" eaLnBrk="1" hangingPunct="1">
              <a:buFont typeface="Times" pitchFamily="18" charset="0"/>
              <a:buChar char="•"/>
            </a:pPr>
            <a:r>
              <a:rPr lang="en-US" altLang="en-US" smtClean="0"/>
              <a:t>A form may be used to collect personal information, opinions in polls, user preferences and other kinds of information.</a:t>
            </a:r>
          </a:p>
          <a:p>
            <a:pPr lvl="1" eaLnBrk="1" hangingPunct="1">
              <a:buFontTx/>
              <a:buChar char="o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two basic components of a Web form: the shell, the part that the user fills out, and the script which processes the information</a:t>
            </a:r>
          </a:p>
          <a:p>
            <a:pPr eaLnBrk="1" hangingPunct="1"/>
            <a:r>
              <a:rPr lang="en-US" altLang="en-US" smtClean="0"/>
              <a:t>HTML tags are used to create the form shell. Using HTML you can create text boxes, radio buttons, checkboxes, drop-down menus, and more...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Tags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Whenever you have HTML tags within other HTML tags, you must close the nearest tag first</a:t>
            </a:r>
          </a:p>
          <a:p>
            <a:pPr eaLnBrk="1" hangingPunct="1"/>
            <a:r>
              <a:rPr lang="en-US" altLang="en-US" smtClean="0"/>
              <a:t>Example:</a:t>
            </a:r>
          </a:p>
          <a:p>
            <a:pPr lvl="1" eaLnBrk="1" hangingPunct="1">
              <a:buFontTx/>
              <a:buChar char=" "/>
            </a:pPr>
            <a:r>
              <a:rPr lang="en-US" altLang="en-US" smtClean="0"/>
              <a:t>&lt;H1&gt; &lt;I&gt; The Nation &lt;/I&gt; &lt;/H1&gt;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Form </a:t>
            </a:r>
          </a:p>
        </p:txBody>
      </p:sp>
      <p:pic>
        <p:nvPicPr>
          <p:cNvPr id="39939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41148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0" name="Line 1032"/>
          <p:cNvSpPr>
            <a:spLocks noChangeShapeType="1"/>
          </p:cNvSpPr>
          <p:nvPr/>
        </p:nvSpPr>
        <p:spPr bwMode="auto">
          <a:xfrm flipH="1">
            <a:off x="2743200" y="213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1033"/>
          <p:cNvSpPr txBox="1">
            <a:spLocks noChangeArrowheads="1"/>
          </p:cNvSpPr>
          <p:nvPr/>
        </p:nvSpPr>
        <p:spPr bwMode="auto">
          <a:xfrm>
            <a:off x="4327525" y="1889125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Text Box</a:t>
            </a:r>
          </a:p>
        </p:txBody>
      </p:sp>
      <p:sp>
        <p:nvSpPr>
          <p:cNvPr id="39942" name="Line 1035"/>
          <p:cNvSpPr>
            <a:spLocks noChangeShapeType="1"/>
          </p:cNvSpPr>
          <p:nvPr/>
        </p:nvSpPr>
        <p:spPr bwMode="auto">
          <a:xfrm flipH="1">
            <a:off x="3048000" y="2895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1036"/>
          <p:cNvSpPr txBox="1">
            <a:spLocks noChangeArrowheads="1"/>
          </p:cNvSpPr>
          <p:nvPr/>
        </p:nvSpPr>
        <p:spPr bwMode="auto">
          <a:xfrm>
            <a:off x="4784725" y="2651125"/>
            <a:ext cx="237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Drop-down Menu</a:t>
            </a:r>
          </a:p>
        </p:txBody>
      </p:sp>
      <p:sp>
        <p:nvSpPr>
          <p:cNvPr id="39944" name="Line 1038"/>
          <p:cNvSpPr>
            <a:spLocks noChangeShapeType="1"/>
          </p:cNvSpPr>
          <p:nvPr/>
        </p:nvSpPr>
        <p:spPr bwMode="auto">
          <a:xfrm flipH="1">
            <a:off x="2971800" y="3276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039"/>
          <p:cNvSpPr txBox="1">
            <a:spLocks noChangeArrowheads="1"/>
          </p:cNvSpPr>
          <p:nvPr/>
        </p:nvSpPr>
        <p:spPr bwMode="auto">
          <a:xfrm>
            <a:off x="5013325" y="3032125"/>
            <a:ext cx="193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Radio Buttons</a:t>
            </a:r>
          </a:p>
        </p:txBody>
      </p:sp>
      <p:sp>
        <p:nvSpPr>
          <p:cNvPr id="39946" name="Line 1040"/>
          <p:cNvSpPr>
            <a:spLocks noChangeShapeType="1"/>
          </p:cNvSpPr>
          <p:nvPr/>
        </p:nvSpPr>
        <p:spPr bwMode="auto">
          <a:xfrm flipH="1" flipV="1">
            <a:off x="2819400" y="3657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041"/>
          <p:cNvSpPr txBox="1">
            <a:spLocks noChangeArrowheads="1"/>
          </p:cNvSpPr>
          <p:nvPr/>
        </p:nvSpPr>
        <p:spPr bwMode="auto">
          <a:xfrm>
            <a:off x="5105400" y="3429000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Checkboxes</a:t>
            </a:r>
          </a:p>
        </p:txBody>
      </p:sp>
      <p:sp>
        <p:nvSpPr>
          <p:cNvPr id="39948" name="Line 1042"/>
          <p:cNvSpPr>
            <a:spLocks noChangeShapeType="1"/>
          </p:cNvSpPr>
          <p:nvPr/>
        </p:nvSpPr>
        <p:spPr bwMode="auto">
          <a:xfrm flipH="1">
            <a:off x="36576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043"/>
          <p:cNvSpPr txBox="1">
            <a:spLocks noChangeArrowheads="1"/>
          </p:cNvSpPr>
          <p:nvPr/>
        </p:nvSpPr>
        <p:spPr bwMode="auto">
          <a:xfrm>
            <a:off x="5622925" y="4556125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Text Area</a:t>
            </a:r>
          </a:p>
        </p:txBody>
      </p:sp>
      <p:sp>
        <p:nvSpPr>
          <p:cNvPr id="39950" name="Line 1044"/>
          <p:cNvSpPr>
            <a:spLocks noChangeShapeType="1"/>
          </p:cNvSpPr>
          <p:nvPr/>
        </p:nvSpPr>
        <p:spPr bwMode="auto">
          <a:xfrm flipV="1">
            <a:off x="10668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045"/>
          <p:cNvSpPr>
            <a:spLocks noChangeShapeType="1"/>
          </p:cNvSpPr>
          <p:nvPr/>
        </p:nvSpPr>
        <p:spPr bwMode="auto">
          <a:xfrm>
            <a:off x="1066800" y="6553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Text Box 1047"/>
          <p:cNvSpPr txBox="1">
            <a:spLocks noChangeArrowheads="1"/>
          </p:cNvSpPr>
          <p:nvPr/>
        </p:nvSpPr>
        <p:spPr bwMode="auto">
          <a:xfrm>
            <a:off x="6019800" y="6324600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Submit Button</a:t>
            </a:r>
          </a:p>
        </p:txBody>
      </p:sp>
      <p:sp>
        <p:nvSpPr>
          <p:cNvPr id="39953" name="Line 1048"/>
          <p:cNvSpPr>
            <a:spLocks noChangeShapeType="1"/>
          </p:cNvSpPr>
          <p:nvPr/>
        </p:nvSpPr>
        <p:spPr bwMode="auto">
          <a:xfrm flipV="1">
            <a:off x="1600200" y="617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049"/>
          <p:cNvSpPr>
            <a:spLocks noChangeShapeType="1"/>
          </p:cNvSpPr>
          <p:nvPr/>
        </p:nvSpPr>
        <p:spPr bwMode="auto">
          <a:xfrm>
            <a:off x="1600200" y="6400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1050"/>
          <p:cNvSpPr txBox="1">
            <a:spLocks noChangeArrowheads="1"/>
          </p:cNvSpPr>
          <p:nvPr/>
        </p:nvSpPr>
        <p:spPr bwMode="auto">
          <a:xfrm>
            <a:off x="3946525" y="6003925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/>
              <a:t>Reset Button</a:t>
            </a:r>
          </a:p>
        </p:txBody>
      </p:sp>
      <p:sp>
        <p:nvSpPr>
          <p:cNvPr id="39956" name="Line 1051"/>
          <p:cNvSpPr>
            <a:spLocks noChangeShapeType="1"/>
          </p:cNvSpPr>
          <p:nvPr/>
        </p:nvSpPr>
        <p:spPr bwMode="auto">
          <a:xfrm>
            <a:off x="5334000" y="655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Form Shell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form shell has three important parts:</a:t>
            </a:r>
          </a:p>
          <a:p>
            <a:pPr lvl="1" eaLnBrk="1" hangingPunct="1"/>
            <a:r>
              <a:rPr lang="en-US" altLang="en-US" smtClean="0"/>
              <a:t> the &lt;FORM&gt; tag, which includes the address of the script which will process the form</a:t>
            </a:r>
          </a:p>
          <a:p>
            <a:pPr lvl="1" eaLnBrk="1" hangingPunct="1"/>
            <a:r>
              <a:rPr lang="en-US" altLang="en-US" smtClean="0"/>
              <a:t>the form elements, like text boxes and radio buttons</a:t>
            </a:r>
          </a:p>
          <a:p>
            <a:pPr lvl="1" eaLnBrk="1" hangingPunct="1"/>
            <a:r>
              <a:rPr lang="en-US" altLang="en-US" smtClean="0"/>
              <a:t>the submit button which triggers the script to send the entered information to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the Shell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419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To create a form shell, type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&lt;FORM</a:t>
            </a:r>
            <a:r>
              <a:rPr lang="en-US" sz="2400" b="1" dirty="0">
                <a:solidFill>
                  <a:srgbClr val="FF0000"/>
                </a:solidFill>
              </a:rPr>
              <a:t> action</a:t>
            </a:r>
            <a:r>
              <a:rPr lang="en-US" sz="2400" b="1" dirty="0" smtClean="0">
                <a:solidFill>
                  <a:srgbClr val="FF0000"/>
                </a:solidFill>
              </a:rPr>
              <a:t>="action_page.html"</a:t>
            </a:r>
            <a:r>
              <a:rPr lang="en-US" sz="2400" b="1" dirty="0">
                <a:solidFill>
                  <a:srgbClr val="FF0000"/>
                </a:solidFill>
              </a:rPr>
              <a:t> target="_</a:t>
            </a:r>
            <a:r>
              <a:rPr lang="en-US" sz="2400" b="1" dirty="0" smtClean="0">
                <a:solidFill>
                  <a:srgbClr val="FF0000"/>
                </a:solidFill>
              </a:rPr>
              <a:t>blank” </a:t>
            </a:r>
            <a:r>
              <a:rPr lang="en-US" sz="2400" b="1" dirty="0">
                <a:solidFill>
                  <a:srgbClr val="FF0000"/>
                </a:solidFill>
              </a:rPr>
              <a:t>method="get" 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</a:p>
          <a:p>
            <a:pPr eaLnBrk="1" hangingPunct="1"/>
            <a:r>
              <a:rPr lang="en-US" altLang="en-US" sz="2000" dirty="0" smtClean="0"/>
              <a:t>where “</a:t>
            </a:r>
            <a:r>
              <a:rPr lang="en-US" sz="2000" dirty="0" err="1"/>
              <a:t>action_page.php</a:t>
            </a:r>
            <a:r>
              <a:rPr lang="en-US" altLang="en-US" sz="2000" dirty="0" smtClean="0"/>
              <a:t>” is the address of the script or output page</a:t>
            </a:r>
          </a:p>
          <a:p>
            <a:r>
              <a:rPr lang="en-US" sz="2000" dirty="0"/>
              <a:t>The target attribute specifies if the submitted result will open in a new browser tab, a frame, or in the current window.</a:t>
            </a:r>
          </a:p>
          <a:p>
            <a:pPr lvl="1"/>
            <a:r>
              <a:rPr lang="en-US" sz="1600" dirty="0"/>
              <a:t>The default value is "_self" which means the form will be submitted in the current window.</a:t>
            </a:r>
          </a:p>
          <a:p>
            <a:pPr lvl="1"/>
            <a:r>
              <a:rPr lang="en-US" sz="1600" dirty="0"/>
              <a:t>To make the form result open in a new browser tab, use the value "_blank".</a:t>
            </a:r>
          </a:p>
          <a:p>
            <a:pPr eaLnBrk="1" hangingPunct="1"/>
            <a:r>
              <a:rPr lang="en-US" sz="2000" dirty="0"/>
              <a:t>The method attribute specifies the HTTP method (</a:t>
            </a:r>
            <a:r>
              <a:rPr lang="en-US" sz="2000" b="1" dirty="0"/>
              <a:t>GET </a:t>
            </a:r>
            <a:r>
              <a:rPr lang="en-US" sz="2000" dirty="0"/>
              <a:t>or </a:t>
            </a:r>
            <a:r>
              <a:rPr lang="en-US" sz="2000" b="1" dirty="0"/>
              <a:t>POST</a:t>
            </a:r>
            <a:r>
              <a:rPr lang="en-US" sz="2000" dirty="0"/>
              <a:t>) to be used when submitting the form data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en-US" sz="1600" dirty="0"/>
              <a:t>However, when GET is used, the form data will be </a:t>
            </a:r>
            <a:r>
              <a:rPr lang="en-US" sz="1600" b="1" dirty="0"/>
              <a:t>visible in the page's address field</a:t>
            </a:r>
            <a:r>
              <a:rPr lang="en-US" sz="1600" dirty="0" smtClean="0"/>
              <a:t>:</a:t>
            </a:r>
          </a:p>
          <a:p>
            <a:pPr lvl="1" eaLnBrk="1" hangingPunct="1"/>
            <a:r>
              <a:rPr lang="en-US" sz="1600" dirty="0"/>
              <a:t>Always use POST if the form data contains sensitive or personal information. The POST method does not display the form data in the page address field.</a:t>
            </a:r>
            <a:endParaRPr lang="en-US" altLang="en-US" sz="1600" dirty="0" smtClean="0"/>
          </a:p>
          <a:p>
            <a:pPr eaLnBrk="1" hangingPunct="1"/>
            <a:r>
              <a:rPr lang="en-US" altLang="en-US" sz="2000" dirty="0" smtClean="0"/>
              <a:t>Create the form elements</a:t>
            </a:r>
          </a:p>
          <a:p>
            <a:pPr eaLnBrk="1" hangingPunct="1"/>
            <a:r>
              <a:rPr lang="en-US" altLang="en-US" sz="2000" dirty="0" smtClean="0"/>
              <a:t>End with a closing </a:t>
            </a:r>
            <a:r>
              <a:rPr lang="en-US" altLang="en-US" sz="2000" b="1" dirty="0" smtClean="0"/>
              <a:t>&lt;/FORM&gt; </a:t>
            </a:r>
            <a:r>
              <a:rPr lang="en-US" altLang="en-US" sz="2000" dirty="0" smtClean="0"/>
              <a:t>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Text Boxes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create a text box, type 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&lt;INPUT TYPE=“text” NAME=“name” VALUE=“value” SIZE=n MAXLENGTH=n&gt;</a:t>
            </a:r>
          </a:p>
          <a:p>
            <a:pPr eaLnBrk="1" hangingPunct="1"/>
            <a:r>
              <a:rPr lang="en-US" altLang="en-US" dirty="0" smtClean="0"/>
              <a:t>The NAME, VALUE, SIZE, and MAXLENGTH attributes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Text Box Attributes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NAME attribute is used to identify the text box to the processing script</a:t>
            </a:r>
          </a:p>
          <a:p>
            <a:pPr eaLnBrk="1" hangingPunct="1"/>
            <a:r>
              <a:rPr lang="en-US" altLang="en-US" smtClean="0"/>
              <a:t>The VALUE attribute is used to specify the text that will initially appear in the text box</a:t>
            </a:r>
          </a:p>
          <a:p>
            <a:pPr eaLnBrk="1" hangingPunct="1"/>
            <a:r>
              <a:rPr lang="en-US" altLang="en-US" smtClean="0"/>
              <a:t>The SIZE attribute is used to define the size of the box in characters</a:t>
            </a:r>
          </a:p>
          <a:p>
            <a:pPr eaLnBrk="1" hangingPunct="1"/>
            <a:r>
              <a:rPr lang="en-US" altLang="en-US" smtClean="0"/>
              <a:t>The MAXLENGTH attribute is used to define the maximum number of characters that can be typed in the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Text Box</a:t>
            </a:r>
            <a:endParaRPr lang="en-US" altLang="en-US" i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5257800" cy="4114800"/>
          </a:xfrm>
        </p:spPr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z="2700" dirty="0" smtClean="0">
                <a:solidFill>
                  <a:srgbClr val="000000"/>
                </a:solidFill>
              </a:rPr>
              <a:t>First Name: &lt;INPUT TYPE="text" NAME="</a:t>
            </a:r>
            <a:r>
              <a:rPr lang="en-US" altLang="en-US" sz="2700" dirty="0" err="1" smtClean="0">
                <a:solidFill>
                  <a:srgbClr val="000000"/>
                </a:solidFill>
              </a:rPr>
              <a:t>FirstName</a:t>
            </a:r>
            <a:r>
              <a:rPr lang="en-US" altLang="en-US" sz="2700" dirty="0" smtClean="0">
                <a:solidFill>
                  <a:srgbClr val="000000"/>
                </a:solidFill>
              </a:rPr>
              <a:t>" VALUE="First Name" SIZE=20&gt;</a:t>
            </a:r>
          </a:p>
          <a:p>
            <a:pPr eaLnBrk="1" hangingPunct="1">
              <a:buFontTx/>
              <a:buChar char=" "/>
            </a:pPr>
            <a:r>
              <a:rPr lang="en-US" altLang="en-US" sz="2700" dirty="0" smtClean="0">
                <a:solidFill>
                  <a:srgbClr val="000000"/>
                </a:solidFill>
              </a:rPr>
              <a:t>&lt;BR&gt;&lt;BR&gt;</a:t>
            </a:r>
          </a:p>
          <a:p>
            <a:pPr eaLnBrk="1" hangingPunct="1">
              <a:buFontTx/>
              <a:buChar char=" "/>
            </a:pPr>
            <a:r>
              <a:rPr lang="en-US" altLang="en-US" sz="2700" dirty="0" smtClean="0">
                <a:solidFill>
                  <a:srgbClr val="000000"/>
                </a:solidFill>
              </a:rPr>
              <a:t>Last Name: &lt;INPUT TYPE="text" NAME="</a:t>
            </a:r>
            <a:r>
              <a:rPr lang="en-US" altLang="en-US" sz="2700" dirty="0" err="1" smtClean="0">
                <a:solidFill>
                  <a:srgbClr val="000000"/>
                </a:solidFill>
              </a:rPr>
              <a:t>LastName</a:t>
            </a:r>
            <a:r>
              <a:rPr lang="en-US" altLang="en-US" sz="2700" dirty="0" smtClean="0">
                <a:solidFill>
                  <a:srgbClr val="000000"/>
                </a:solidFill>
              </a:rPr>
              <a:t>" VALUE="Last Name" SIZE=20&gt;</a:t>
            </a:r>
          </a:p>
          <a:p>
            <a:pPr eaLnBrk="1" hangingPunct="1">
              <a:buFontTx/>
              <a:buChar char=" "/>
            </a:pPr>
            <a:r>
              <a:rPr lang="en-US" altLang="en-US" sz="2700" dirty="0" smtClean="0">
                <a:solidFill>
                  <a:srgbClr val="000000"/>
                </a:solidFill>
              </a:rPr>
              <a:t>&lt;BR&gt;&lt;BR&gt;</a:t>
            </a:r>
          </a:p>
          <a:p>
            <a:pPr eaLnBrk="1" hangingPunct="1">
              <a:buFontTx/>
              <a:buChar char=" "/>
            </a:pPr>
            <a:endParaRPr lang="en-US" altLang="en-US" sz="27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 "/>
            </a:pPr>
            <a:endParaRPr lang="en-US" altLang="en-US" sz="2700" b="1" dirty="0" smtClean="0"/>
          </a:p>
        </p:txBody>
      </p:sp>
      <p:pic>
        <p:nvPicPr>
          <p:cNvPr id="45060" name="Picture 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7579" y="3505200"/>
            <a:ext cx="3505200" cy="1196975"/>
          </a:xfrm>
        </p:spPr>
      </p:pic>
      <p:sp>
        <p:nvSpPr>
          <p:cNvPr id="4506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08979" y="20574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Here’s how it would look on the Web: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Larger Text Areas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larger text areas, type </a:t>
            </a:r>
            <a:r>
              <a:rPr lang="en-US" altLang="en-US" dirty="0" smtClean="0">
                <a:solidFill>
                  <a:srgbClr val="FF0000"/>
                </a:solidFill>
              </a:rPr>
              <a:t>&lt;TEXTAREA NAME=“name” ROWS=n1 COLS=n2 WRAP&gt; Default Text &lt;/TEXTAREA&gt;</a:t>
            </a:r>
            <a:endParaRPr lang="en-US" altLang="en-US" dirty="0"/>
          </a:p>
          <a:p>
            <a:pPr eaLnBrk="1" hangingPunct="1"/>
            <a:r>
              <a:rPr lang="en-US" altLang="en-US" sz="2800" dirty="0" smtClean="0"/>
              <a:t>where n1 is the height of the text box in rows and n2 is the width of the text box in characters</a:t>
            </a:r>
          </a:p>
          <a:p>
            <a:pPr eaLnBrk="1" hangingPunct="1"/>
            <a:r>
              <a:rPr lang="en-US" altLang="en-US" sz="2800" dirty="0" smtClean="0"/>
              <a:t>The WRAP attribute causes the cursor to move automatically to the next line as the user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Text Area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z="2800" dirty="0" smtClean="0">
                <a:solidFill>
                  <a:srgbClr val="000000"/>
                </a:solidFill>
              </a:rPr>
              <a:t>&lt;B&gt;Comments?&lt;/B&gt;</a:t>
            </a:r>
          </a:p>
          <a:p>
            <a:pPr eaLnBrk="1" hangingPunct="1">
              <a:buFontTx/>
              <a:buChar char=" "/>
            </a:pPr>
            <a:r>
              <a:rPr lang="en-US" altLang="en-US" sz="2800" dirty="0" smtClean="0">
                <a:solidFill>
                  <a:srgbClr val="000000"/>
                </a:solidFill>
              </a:rPr>
              <a:t>&lt;BR&gt;</a:t>
            </a:r>
          </a:p>
          <a:p>
            <a:pPr eaLnBrk="1" hangingPunct="1">
              <a:buFontTx/>
              <a:buChar char=" "/>
            </a:pPr>
            <a:r>
              <a:rPr lang="en-US" altLang="en-US" sz="2800" dirty="0" smtClean="0">
                <a:solidFill>
                  <a:srgbClr val="000000"/>
                </a:solidFill>
              </a:rPr>
              <a:t>&lt;TEXTAREA NAME="Comments" ROWS=10 COLS=50 WRAP&gt;</a:t>
            </a:r>
          </a:p>
          <a:p>
            <a:pPr eaLnBrk="1" hangingPunct="1">
              <a:buFontTx/>
              <a:buChar char=" "/>
            </a:pPr>
            <a:r>
              <a:rPr lang="en-US" altLang="en-US" sz="2800" dirty="0" smtClean="0">
                <a:solidFill>
                  <a:srgbClr val="000000"/>
                </a:solidFill>
              </a:rPr>
              <a:t>&lt;/TEXTAREA&gt;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Radio Buttons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radio button, type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&lt;INPUT TYPE=“radio” NAME=“name” VALUE=“data”&gt;Label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where “data” is the text that will be sent to the server if the button is checked and “Label” is the text that identifies the button to the user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Radio Buttons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z="2800" dirty="0" smtClean="0">
                <a:solidFill>
                  <a:srgbClr val="000000"/>
                </a:solidFill>
              </a:rPr>
              <a:t>&lt;B&gt; Size: &lt;/B&gt;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&lt;INPUT TYPE="radio" NAME="Size" 		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      VALUE="Large"&gt;Large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&lt;INPUT TYPE="radio" NAME="Size" 		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      VALUE="Medium"&gt;Medium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&lt;INPUT TYPE="radio" NAME="Size" 		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  VALUE="Small"&gt;Small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Char char=" "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Web Page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Web pages share a common structure</a:t>
            </a:r>
          </a:p>
          <a:p>
            <a:pPr eaLnBrk="1" hangingPunct="1"/>
            <a:r>
              <a:rPr lang="en-US" altLang="en-US" smtClean="0"/>
              <a:t>All Web pages should contain a pair of &lt;HTML&gt;, &lt;HEAD&gt;, &lt;TITLE&gt;, and &lt;BODY&gt; tags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smtClean="0"/>
              <a:t>&lt;HTML&gt;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&lt;HEAD&gt;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&lt;TITLE&gt; Example &lt;/TITLE&gt;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&lt;/HEAD&gt;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&lt;BODY&gt;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 This is where you would include the text and images on your Web page.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&lt;/BODY&gt;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&lt;/HTML&gt;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Checkboxes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checkbox, type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&lt;INPUT TYPE=“checkbox” NAME=“name” VALUE=“value”&gt;Label</a:t>
            </a:r>
          </a:p>
          <a:p>
            <a:pPr eaLnBrk="1" hangingPunct="1"/>
            <a:r>
              <a:rPr lang="en-US" altLang="en-US" dirty="0" smtClean="0"/>
              <a:t>If you give a group of radio buttons or checkboxes the same name, the user will only be able to select one button or box at a time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Checkboxes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 "/>
            </a:pPr>
            <a:r>
              <a:rPr lang="en-US" altLang="en-US" sz="2400" dirty="0" smtClean="0">
                <a:solidFill>
                  <a:srgbClr val="000000"/>
                </a:solidFill>
              </a:rPr>
              <a:t>      	</a:t>
            </a:r>
            <a:r>
              <a:rPr lang="en-US" altLang="en-US" sz="2800" dirty="0" smtClean="0">
                <a:solidFill>
                  <a:srgbClr val="000000"/>
                </a:solidFill>
              </a:rPr>
              <a:t>&lt;B&gt; Color: &lt;/B&gt;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	&lt;INPUT TYPE="checkbox" NAME="Color" 	  VALUE="Red"&gt;Red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		&lt;INPUT TYPE="checkbox" NAME="Color" 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              VALUE="Navy"&gt;Navy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            &lt;INPUT TYPE="checkbox" NAME="Color" 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              VALUE="Black"&gt;Black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Drop-down Menus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drop-down menu, type </a:t>
            </a:r>
            <a:r>
              <a:rPr lang="en-US" altLang="en-US" dirty="0" smtClean="0">
                <a:solidFill>
                  <a:srgbClr val="FF0000"/>
                </a:solidFill>
              </a:rPr>
              <a:t>&lt;SELECT NAME=“name” SIZE=n MULTIPLE&gt;</a:t>
            </a:r>
          </a:p>
          <a:p>
            <a:pPr eaLnBrk="1" hangingPunct="1"/>
            <a:r>
              <a:rPr lang="en-US" altLang="en-US" dirty="0" smtClean="0"/>
              <a:t>Then type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&lt;OPTION VALUE= “value”&gt;Label</a:t>
            </a:r>
          </a:p>
          <a:p>
            <a:pPr eaLnBrk="1" hangingPunct="1"/>
            <a:r>
              <a:rPr lang="en-US" altLang="en-US" dirty="0" smtClean="0"/>
              <a:t>In this case the SIZE attribute specifies the height of the menu in lines and MULTIPLE allows users to select more than one menu option 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Drop-down Menu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&lt;B&gt;</a:t>
            </a:r>
            <a:r>
              <a:rPr lang="en-US" altLang="en-US" sz="2400" dirty="0" smtClean="0">
                <a:solidFill>
                  <a:srgbClr val="000000"/>
                </a:solidFill>
              </a:rPr>
              <a:t>WHICH IS FAVOURITE FRUIT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:&lt;/B&gt;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&lt;SELECT&gt;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&lt;OPTION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</a:rPr>
              <a:t>VALUE</a:t>
            </a:r>
            <a:r>
              <a:rPr lang="en-US" altLang="en-US" sz="2400" dirty="0" smtClean="0">
                <a:solidFill>
                  <a:srgbClr val="000000"/>
                </a:solidFill>
              </a:rPr>
              <a:t>="MANGOES"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&gt;</a:t>
            </a:r>
            <a:r>
              <a:rPr lang="en-US" altLang="en-US" sz="2400" dirty="0" smtClean="0">
                <a:solidFill>
                  <a:srgbClr val="000000"/>
                </a:solidFill>
              </a:rPr>
              <a:t>MANGOES 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&lt;OPTION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</a:rPr>
              <a:t>VALUE</a:t>
            </a:r>
            <a:r>
              <a:rPr lang="en-US" altLang="en-US" sz="2400" dirty="0" smtClean="0">
                <a:solidFill>
                  <a:srgbClr val="000000"/>
                </a:solidFill>
              </a:rPr>
              <a:t>="PAPAYA"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&gt;</a:t>
            </a:r>
            <a:r>
              <a:rPr lang="en-US" altLang="en-US" sz="2400" dirty="0" smtClean="0">
                <a:solidFill>
                  <a:srgbClr val="000000"/>
                </a:solidFill>
              </a:rPr>
              <a:t>PAPAYA 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&lt;OPTION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</a:rPr>
              <a:t>VALUE</a:t>
            </a:r>
            <a:r>
              <a:rPr lang="en-US" altLang="en-US" sz="2400" dirty="0" smtClean="0">
                <a:solidFill>
                  <a:srgbClr val="000000"/>
                </a:solidFill>
              </a:rPr>
              <a:t>="GUAVA"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&gt;</a:t>
            </a:r>
            <a:r>
              <a:rPr lang="en-US" altLang="en-US" sz="2400" dirty="0" smtClean="0">
                <a:solidFill>
                  <a:srgbClr val="000000"/>
                </a:solidFill>
              </a:rPr>
              <a:t>GUAVA 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&lt;OPTION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</a:rPr>
              <a:t>VALUE</a:t>
            </a:r>
            <a:r>
              <a:rPr lang="en-US" altLang="en-US" sz="2400" dirty="0" smtClean="0">
                <a:solidFill>
                  <a:srgbClr val="000000"/>
                </a:solidFill>
              </a:rPr>
              <a:t>="BANANA"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&gt;</a:t>
            </a:r>
            <a:r>
              <a:rPr lang="en-US" altLang="en-US" sz="2400" dirty="0" smtClean="0">
                <a:solidFill>
                  <a:srgbClr val="000000"/>
                </a:solidFill>
              </a:rPr>
              <a:t> BANANA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&lt;OPTION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</a:rPr>
              <a:t>VALUE</a:t>
            </a:r>
            <a:r>
              <a:rPr lang="en-US" altLang="en-US" sz="2400" dirty="0" smtClean="0">
                <a:solidFill>
                  <a:srgbClr val="000000"/>
                </a:solidFill>
              </a:rPr>
              <a:t>="PINEAPPLE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"&gt;</a:t>
            </a:r>
            <a:r>
              <a:rPr lang="en-US" altLang="en-US" sz="2400" dirty="0" smtClean="0">
                <a:solidFill>
                  <a:srgbClr val="000000"/>
                </a:solidFill>
              </a:rPr>
              <a:t>PINEAPPLE</a:t>
            </a:r>
          </a:p>
          <a:p>
            <a:pPr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</a:rPr>
              <a:t>&lt;/SELECT&gt;</a:t>
            </a:r>
            <a:r>
              <a:rPr lang="en-US" altLang="en-US" sz="1000" b="1" dirty="0" smtClean="0">
                <a:solidFill>
                  <a:srgbClr val="000000"/>
                </a:solidFill>
                <a:latin typeface="Geneva"/>
              </a:rPr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 Submit Button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submit button, type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&lt;INPUT TYPE=“submit”&gt;</a:t>
            </a:r>
          </a:p>
          <a:p>
            <a:pPr eaLnBrk="1" hangingPunct="1"/>
            <a:r>
              <a:rPr lang="en-US" altLang="en-US" dirty="0" smtClean="0"/>
              <a:t>If you would like the button to say something other than submit, use the VALUE attribute</a:t>
            </a:r>
          </a:p>
          <a:p>
            <a:pPr eaLnBrk="1" hangingPunct="1"/>
            <a:r>
              <a:rPr lang="en-US" altLang="en-US" dirty="0" smtClean="0"/>
              <a:t>For example, </a:t>
            </a:r>
            <a:r>
              <a:rPr lang="en-US" altLang="en-US" dirty="0" smtClean="0">
                <a:solidFill>
                  <a:srgbClr val="FF0000"/>
                </a:solidFill>
              </a:rPr>
              <a:t>&lt;INPUT TYPE=“submit” VALUE=“Buy Now!”&gt; 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would create a button that says “Buy Now!”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 Reset Button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create a reset button, type </a:t>
            </a:r>
            <a:r>
              <a:rPr lang="en-US" altLang="en-US" dirty="0" smtClean="0">
                <a:solidFill>
                  <a:srgbClr val="FF0000"/>
                </a:solidFill>
              </a:rPr>
              <a:t>&lt;INPUT TYPE=“reset”&gt;</a:t>
            </a:r>
          </a:p>
          <a:p>
            <a:pPr eaLnBrk="1" hangingPunct="1"/>
            <a:r>
              <a:rPr lang="en-US" altLang="en-US" dirty="0" smtClean="0"/>
              <a:t>The VALUE attribute can be used in the same way to change the text that appears on the button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Parting Words….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 can imagine a way to lay out your page, chances are it is possible using HTML</a:t>
            </a:r>
          </a:p>
          <a:p>
            <a:pPr eaLnBrk="1" hangingPunct="1"/>
            <a:r>
              <a:rPr lang="en-US" altLang="en-US" smtClean="0"/>
              <a:t>When in doubt, use an HTML reference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&lt;TITLE&gt; Tag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title of your Web page carefully; The title of a Web page determines its ranking in certain search engines</a:t>
            </a:r>
          </a:p>
          <a:p>
            <a:pPr eaLnBrk="1" hangingPunct="1"/>
            <a:r>
              <a:rPr lang="en-US" altLang="en-US" smtClean="0"/>
              <a:t>The title will also appear on Favorite lists, History lists, and Bookmark lists to identify your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 Formatting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Manipulating text in HTML can be tricky; Oftentimes, what you see is NOT what you get</a:t>
            </a:r>
          </a:p>
          <a:p>
            <a:pPr eaLnBrk="1" hangingPunct="1"/>
            <a:r>
              <a:rPr lang="en-US" altLang="en-US" smtClean="0"/>
              <a:t>For instance, special HTML tags are needed to create paragraphs, move to the next line, and create headings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 Formatting Tags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&lt;B&gt; </a:t>
            </a:r>
            <a:r>
              <a:rPr lang="en-US" altLang="en-US" b="1" smtClean="0"/>
              <a:t>Bold Face</a:t>
            </a:r>
            <a:r>
              <a:rPr lang="en-US" altLang="en-US" smtClean="0"/>
              <a:t> &lt;/B&gt;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&lt;I&gt; </a:t>
            </a:r>
            <a:r>
              <a:rPr lang="en-US" altLang="en-US" i="1" smtClean="0"/>
              <a:t>Italics </a:t>
            </a:r>
            <a:r>
              <a:rPr lang="en-US" altLang="en-US" smtClean="0"/>
              <a:t>&lt;/I&gt;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&lt;U&gt; </a:t>
            </a:r>
            <a:r>
              <a:rPr lang="en-US" altLang="en-US" u="sng" smtClean="0"/>
              <a:t>Underline</a:t>
            </a:r>
            <a:r>
              <a:rPr lang="en-US" altLang="en-US" smtClean="0"/>
              <a:t> &lt;/U&gt;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&lt;P&gt; New Paragraph &lt;/P&gt;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&lt;BR&gt; Next Line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78067</TotalTime>
  <Words>3064</Words>
  <Application>Microsoft Office PowerPoint</Application>
  <PresentationFormat>On-screen Show (4:3)</PresentationFormat>
  <Paragraphs>333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Blank</vt:lpstr>
      <vt:lpstr>Introduction to HTML</vt:lpstr>
      <vt:lpstr>What is HTML?</vt:lpstr>
      <vt:lpstr>Tags</vt:lpstr>
      <vt:lpstr>More Tags...</vt:lpstr>
      <vt:lpstr>Nested Tags</vt:lpstr>
      <vt:lpstr>Structure of a Web Page</vt:lpstr>
      <vt:lpstr>The &lt;TITLE&gt; Tag</vt:lpstr>
      <vt:lpstr>Text Formatting</vt:lpstr>
      <vt:lpstr>Text Formatting Tags</vt:lpstr>
      <vt:lpstr>Headings </vt:lpstr>
      <vt:lpstr>HTML Horizontal Rules</vt:lpstr>
      <vt:lpstr>Changing the Font</vt:lpstr>
      <vt:lpstr>Changing the Font</vt:lpstr>
      <vt:lpstr>Changing the Font</vt:lpstr>
      <vt:lpstr>Inline Style Tag</vt:lpstr>
      <vt:lpstr>Aligning Text</vt:lpstr>
      <vt:lpstr>Comment Statements</vt:lpstr>
      <vt:lpstr>Page Formatting</vt:lpstr>
      <vt:lpstr>Example</vt:lpstr>
      <vt:lpstr>Inserting Images  </vt:lpstr>
      <vt:lpstr>Inserting Images  </vt:lpstr>
      <vt:lpstr>Inserting Images  </vt:lpstr>
      <vt:lpstr>Inserting Images</vt:lpstr>
      <vt:lpstr>Links</vt:lpstr>
      <vt:lpstr>Anatomy of a Link</vt:lpstr>
      <vt:lpstr>Example: Links</vt:lpstr>
      <vt:lpstr>Changing the Color of Links</vt:lpstr>
      <vt:lpstr>Using Links to Send Email</vt:lpstr>
      <vt:lpstr>Image as a Link</vt:lpstr>
      <vt:lpstr>Anchors </vt:lpstr>
      <vt:lpstr>Link to another section on the same page</vt:lpstr>
      <vt:lpstr>Ordered Lists</vt:lpstr>
      <vt:lpstr>More Ordered Lists….</vt:lpstr>
      <vt:lpstr>Unordered Lists</vt:lpstr>
      <vt:lpstr>More Unordered Lists...</vt:lpstr>
      <vt:lpstr>More Unordered Lists...</vt:lpstr>
      <vt:lpstr>Description List</vt:lpstr>
      <vt:lpstr>Tables</vt:lpstr>
      <vt:lpstr>Adding a Border</vt:lpstr>
      <vt:lpstr>Creating Simple Table</vt:lpstr>
      <vt:lpstr>Changing a Cell’s Color</vt:lpstr>
      <vt:lpstr>Adjusting the Width</vt:lpstr>
      <vt:lpstr>Centering a Table</vt:lpstr>
      <vt:lpstr>Spanning Cells Across Columns </vt:lpstr>
      <vt:lpstr>Spanning Cells Across Rows</vt:lpstr>
      <vt:lpstr>Aligning Cell Content</vt:lpstr>
      <vt:lpstr>Nesting Tables </vt:lpstr>
      <vt:lpstr>Forms</vt:lpstr>
      <vt:lpstr>Forms</vt:lpstr>
      <vt:lpstr>Example: Form </vt:lpstr>
      <vt:lpstr>The Form Shell</vt:lpstr>
      <vt:lpstr>Creating the Shell</vt:lpstr>
      <vt:lpstr>Creating Text Boxes</vt:lpstr>
      <vt:lpstr>Text Box Attributes</vt:lpstr>
      <vt:lpstr>Example: Text Box</vt:lpstr>
      <vt:lpstr>Creating Larger Text Areas</vt:lpstr>
      <vt:lpstr>Example: Text Area</vt:lpstr>
      <vt:lpstr>Creating Radio Buttons</vt:lpstr>
      <vt:lpstr>Example: Radio Buttons</vt:lpstr>
      <vt:lpstr>Creating Checkboxes</vt:lpstr>
      <vt:lpstr>Example: Checkboxes</vt:lpstr>
      <vt:lpstr>Creating Drop-down Menus</vt:lpstr>
      <vt:lpstr>Example: Drop-down Menu</vt:lpstr>
      <vt:lpstr>Creating a Submit Button</vt:lpstr>
      <vt:lpstr>Creating a Reset Button</vt:lpstr>
      <vt:lpstr>Parting Words….</vt:lpstr>
    </vt:vector>
  </TitlesOfParts>
  <Company>MIT AITI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HTML</dc:title>
  <dc:creator>Paul Njoroge</dc:creator>
  <cp:lastModifiedBy>Windows User</cp:lastModifiedBy>
  <cp:revision>87</cp:revision>
  <dcterms:created xsi:type="dcterms:W3CDTF">2001-08-01T17:41:42Z</dcterms:created>
  <dcterms:modified xsi:type="dcterms:W3CDTF">2020-04-27T11:41:25Z</dcterms:modified>
</cp:coreProperties>
</file>